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image" Target="../media/image5.jpg"/><Relationship Id="rId4" Type="http://schemas.openxmlformats.org/officeDocument/2006/relationships/image" Target="../media/image6.jpg"/><Relationship Id="rId5" Type="http://schemas.openxmlformats.org/officeDocument/2006/relationships/image" Target="../media/image7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1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62179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100" b="1">
                <a:solidFill>
                  <a:srgbClr val="EA580C"/>
                </a:solidFill>
              </a:defRPr>
            </a:pPr>
            <a:r>
              <a:t>★ BCA 2ND YEAR MINOR PROJECT  •  LIVE ON CAMPUSMART.ONLINE</a:t>
            </a:r>
          </a:p>
          <a:p>
            <a:pPr>
              <a:spcAft>
                <a:spcPts val="400"/>
              </a:spcAft>
              <a:defRPr sz="4200" b="1">
                <a:solidFill>
                  <a:srgbClr val="F8FAFC"/>
                </a:solidFill>
              </a:defRPr>
            </a:pPr>
            <a:r>
              <a:t>Campus Mart</a:t>
            </a:r>
          </a:p>
          <a:p>
            <a:pPr>
              <a:spcAft>
                <a:spcPts val="1200"/>
              </a:spcAft>
              <a:defRPr sz="1600" b="1">
                <a:solidFill>
                  <a:srgbClr val="FDBA74"/>
                </a:solidFill>
              </a:defRPr>
            </a:pPr>
            <a:r>
              <a:t>Smart Multi-Vendor Pre-Order &amp; Campus Essentials Ecosystem</a:t>
            </a:r>
          </a:p>
          <a:p>
            <a:pPr>
              <a:spcAft>
                <a:spcPts val="2000"/>
              </a:spcAft>
              <a:defRPr sz="1150">
                <a:solidFill>
                  <a:srgbClr val="94A3B8"/>
                </a:solidFill>
              </a:defRPr>
            </a:pPr>
            <a:r>
              <a:t>• Order food, snacks &amp; stationery from classroom on smartphone</a:t>
            </a:r>
            <a:br/>
            <a:r>
              <a:t>• Multi-shop counter order isolation (23 Outlets &amp; 1,963+ Pure Veg items)</a:t>
            </a:r>
            <a:br/>
            <a:r>
              <a:t>• Live 20-min freshness countdown &amp; Web Audio pickup alerts</a:t>
            </a:r>
            <a:br/>
            <a:r>
              <a:t>• Gate No. 2 Parcel Concierge &amp; New Look Men's Salon integration</a:t>
            </a:r>
            <a:br/>
            <a:r>
              <a:t>• Automated Revenue Split (₹2.50 Platform Profit) &amp; Live Cash Ledger</a:t>
            </a:r>
          </a:p>
          <a:p>
            <a:pPr>
              <a:defRPr sz="1200" b="1">
                <a:solidFill>
                  <a:srgbClr val="E2E8F0"/>
                </a:solidFill>
              </a:defRPr>
            </a:pPr>
            <a:r>
              <a:t>👤 Presented By: Deepak Sharma   |   Roll No: TCA2568124</a:t>
            </a:r>
            <a:br/>
            <a:r>
              <a:t>🏛️ Department of Computer Applications (BCA)</a:t>
            </a:r>
            <a:br/>
            <a:r>
              <a:t>⚡ Tech: Python Flask REST API + MongoDB NoSQL + PWA / APK</a:t>
            </a:r>
          </a:p>
        </p:txBody>
      </p:sp>
      <p:pic>
        <p:nvPicPr>
          <p:cNvPr id="4" name="Picture 3" descr="her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2320" y="1005840"/>
            <a:ext cx="4297680" cy="47548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1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698480" cy="3200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1100" b="1">
                <a:solidFill>
                  <a:srgbClr val="EA580C"/>
                </a:solidFill>
              </a:defRPr>
            </a:pPr>
            <a:r>
              <a:t>CURRENT SCENARIO &amp; CHALLENGES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21792"/>
            <a:ext cx="10698480" cy="59436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The Problem: Canteen Rush &amp; Break Delays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43000"/>
            <a:ext cx="10698480" cy="3200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1100">
                <a:solidFill>
                  <a:srgbClr val="94A3B8"/>
                </a:solidFill>
              </a:defRPr>
            </a:pPr>
            <a:r>
              <a:t>Why physical counter queuing fails during 15-minute campus lecture intervals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5669280" cy="12344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6112" y="1773936"/>
            <a:ext cx="5340096" cy="978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EF4444"/>
                </a:solidFill>
              </a:defRPr>
            </a:pPr>
            <a:r>
              <a:t>⏱️  15-Minute Break Bottleneck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During short lecture breaks, hundreds of students rush to food counters simultaneously, creating extreme congestion.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971800"/>
            <a:ext cx="5669280" cy="12344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6112" y="3099816"/>
            <a:ext cx="5340096" cy="978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EF4444"/>
                </a:solidFill>
              </a:defRPr>
            </a:pPr>
            <a:r>
              <a:t>🏃  Late Entries &amp; Missed Lectures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Students wait 20+ minutes at food or stationery counters and arrive late to subsequent academic sessions.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4297680"/>
            <a:ext cx="5669280" cy="12344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4425696"/>
            <a:ext cx="5340096" cy="978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EF4444"/>
                </a:solidFill>
              </a:defRPr>
            </a:pPr>
            <a:r>
              <a:t>🚶  Distant Gate 2 Parcel Walk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E-commerce parcels (Amazon, Flipkart) stop at Gate No. 2, forcing students to walk 800m back and forth.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5623560"/>
            <a:ext cx="5669280" cy="8686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6112" y="5751576"/>
            <a:ext cx="5340096" cy="61264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EF4444"/>
                </a:solidFill>
              </a:defRPr>
            </a:pPr>
            <a:r>
              <a:t>📉  Cash Handling &amp; Order Mixups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Handling coins, manual paper slips and delayed food hand-offs causes friction and cold food delivery.</a:t>
            </a:r>
          </a:p>
        </p:txBody>
      </p:sp>
      <p:pic>
        <p:nvPicPr>
          <p:cNvPr id="14" name="Picture 13" descr="queu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1645920"/>
            <a:ext cx="4663440" cy="48463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1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698480" cy="3200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1100" b="1">
                <a:solidFill>
                  <a:srgbClr val="EA580C"/>
                </a:solidFill>
              </a:defRPr>
            </a:pPr>
            <a:r>
              <a:t>PROJECT OBJECTIVE &amp; INNOVATION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21792"/>
            <a:ext cx="10698480" cy="59436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The Solution: Digital Pre-Ordering Ecosystem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43000"/>
            <a:ext cx="10698480" cy="3200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1100">
                <a:solidFill>
                  <a:srgbClr val="94A3B8"/>
                </a:solidFill>
              </a:defRPr>
            </a:pPr>
            <a:r>
              <a:t>Transforming campus food &amp; stationery commerce into an express zero-wait pipeline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5669280" cy="12344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6112" y="1773936"/>
            <a:ext cx="5340096" cy="978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10B981"/>
                </a:solidFill>
              </a:defRPr>
            </a:pPr>
            <a:r>
              <a:t>📱  Order Directly from Classroom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Browse hot food, packaged snacks, drinks, and stationery on any mobile browser before break starts.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971800"/>
            <a:ext cx="5669280" cy="12344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6112" y="3099816"/>
            <a:ext cx="5340096" cy="978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0284C7"/>
                </a:solidFill>
              </a:defRPr>
            </a:pPr>
            <a:r>
              <a:t>⏰  Precise Pickup Slot Scheduling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Choose immediate preparation or schedule for upcoming break times (e.g. 1:15 PM Lunch Break).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4297680"/>
            <a:ext cx="5669280" cy="12344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4425696"/>
            <a:ext cx="5340096" cy="978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EA580C"/>
                </a:solidFill>
              </a:defRPr>
            </a:pPr>
            <a:r>
              <a:t>⚡  Zero-Wait Express Pickup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Walk directly to the designated counter, present digital Token ID on smartphone, collect, and go in 10 seconds!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5623560"/>
            <a:ext cx="5669280" cy="8686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6112" y="5751576"/>
            <a:ext cx="5340096" cy="61264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A855F7"/>
                </a:solidFill>
              </a:defRPr>
            </a:pPr>
            <a:r>
              <a:t>🏪  Multi-Outlet Aggregation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Order from 23 independent campus shops with consolidated cart and instant split ledger accounting.</a:t>
            </a:r>
          </a:p>
        </p:txBody>
      </p:sp>
      <p:pic>
        <p:nvPicPr>
          <p:cNvPr id="14" name="Picture 13" descr="mobile_picku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1645920"/>
            <a:ext cx="4663440" cy="48463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1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698480" cy="3200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1100" b="1">
                <a:solidFill>
                  <a:srgbClr val="EA580C"/>
                </a:solidFill>
              </a:defRPr>
            </a:pPr>
            <a:r>
              <a:t>EXTENSIVE CATALOG SHOWCASE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21792"/>
            <a:ext cx="10698480" cy="59436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Campus Scale: 1,963+ Pure Veg Items Across 23 Outlets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43000"/>
            <a:ext cx="10698480" cy="3200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1100">
                <a:solidFill>
                  <a:srgbClr val="94A3B8"/>
                </a:solidFill>
              </a:defRPr>
            </a:pPr>
            <a:r>
              <a:t>100% Pure Vegetarian certified menu covering dining, groceries, photocopying, and stationery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5212080" cy="2286000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foo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680" y="1783080"/>
            <a:ext cx="1645920" cy="20116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651760" y="1783080"/>
            <a:ext cx="3154680" cy="20116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300"/>
              </a:spcAft>
              <a:defRPr sz="1400" b="1">
                <a:solidFill>
                  <a:srgbClr val="EA580C"/>
                </a:solidFill>
              </a:defRPr>
            </a:pPr>
            <a:r>
              <a:t>🍔 Canteen Fresh Food (324+ in Rainbow)</a:t>
            </a:r>
          </a:p>
          <a:p>
            <a:pPr>
              <a:defRPr sz="1050">
                <a:solidFill>
                  <a:srgbClr val="94A3B8"/>
                </a:solidFill>
              </a:defRPr>
            </a:pPr>
            <a:r>
              <a:t>TMU Special Chole Kulcha, Sardar Ji Hub, Paneer Dosa, Deluxe Thali, Biryani, Chole Bhature, Burgers &amp; Rolls.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17920" y="1645920"/>
            <a:ext cx="5212080" cy="2286000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chocolat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5080" y="1783080"/>
            <a:ext cx="1645920" cy="20116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138160" y="1783080"/>
            <a:ext cx="3154680" cy="20116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300"/>
              </a:spcAft>
              <a:defRPr sz="1400" b="1">
                <a:solidFill>
                  <a:srgbClr val="A855F7"/>
                </a:solidFill>
              </a:defRPr>
            </a:pPr>
            <a:r>
              <a:t>🍫 Chocolates &amp; Packed Snacks</a:t>
            </a:r>
          </a:p>
          <a:p>
            <a:pPr>
              <a:defRPr sz="1050">
                <a:solidFill>
                  <a:srgbClr val="94A3B8"/>
                </a:solidFill>
              </a:defRPr>
            </a:pPr>
            <a:r>
              <a:t>Cadbury Dairy Milk Silk, KitKat, Snickers, Lay's Chips, Kurkure, Oreo, and Maggi Noodles.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4114800"/>
            <a:ext cx="5212080" cy="2286000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" name="Picture 12" descr="drink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4251960"/>
            <a:ext cx="1645920" cy="201168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651760" y="4251960"/>
            <a:ext cx="3154680" cy="20116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300"/>
              </a:spcAft>
              <a:defRPr sz="1400" b="1">
                <a:solidFill>
                  <a:srgbClr val="0284C7"/>
                </a:solidFill>
              </a:defRPr>
            </a:pPr>
            <a:r>
              <a:t>🥤 Chilled Beverages &amp; Fresh Juices</a:t>
            </a:r>
          </a:p>
          <a:p>
            <a:pPr>
              <a:defRPr sz="1050">
                <a:solidFill>
                  <a:srgbClr val="94A3B8"/>
                </a:solidFill>
              </a:defRPr>
            </a:pPr>
            <a:r>
              <a:t>Caffelera Cold Coffee with Ice Cream, Red Bull, Mojito, Sting, Amul Lassi, Fresh Mosambi &amp; Mango Juices.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17920" y="4114800"/>
            <a:ext cx="5212080" cy="2286000"/>
          </a:xfrm>
          <a:prstGeom prst="roundRect">
            <a:avLst/>
          </a:prstGeom>
          <a:solidFill>
            <a:srgbClr val="1E293B"/>
          </a:solidFill>
          <a:ln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" name="Picture 15" descr="stationery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5080" y="4251960"/>
            <a:ext cx="1645920" cy="201168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8138160" y="4251960"/>
            <a:ext cx="3154680" cy="2011680"/>
          </a:xfrm>
          <a:prstGeom prst="rect">
            <a:avLst/>
          </a:prstGeom>
          <a:noFill/>
        </p:spPr>
        <p:txBody>
          <a:bodyPr wrap="square" lIns="0" tIns="0">
            <a:spAutoFit/>
          </a:bodyPr>
          <a:lstStyle/>
          <a:p>
            <a:pPr>
              <a:spcAft>
                <a:spcPts val="300"/>
              </a:spcAft>
              <a:defRPr sz="1400" b="1">
                <a:solidFill>
                  <a:srgbClr val="10B981"/>
                </a:solidFill>
              </a:defRPr>
            </a:pPr>
            <a:r>
              <a:t>📚 Stationery &amp; Photo Shop Essentials</a:t>
            </a:r>
          </a:p>
          <a:p>
            <a:pPr>
              <a:defRPr sz="1050">
                <a:solidFill>
                  <a:srgbClr val="94A3B8"/>
                </a:solidFill>
              </a:defRPr>
            </a:pPr>
            <a:r>
              <a:t>Classmate Spiral Notebooks, Practical Files, Gel Pens, Highlighters, Printing &amp; Photocopy services.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1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698480" cy="3200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1100" b="1">
                <a:solidFill>
                  <a:srgbClr val="EA580C"/>
                </a:solidFill>
              </a:defRPr>
            </a:pPr>
            <a:r>
              <a:t>INTUITIVE USER EXPERIENCE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21792"/>
            <a:ext cx="10698480" cy="59436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How Campus Mart Works: In 3 Simple Steps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43000"/>
            <a:ext cx="10698480" cy="3200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1100">
                <a:solidFill>
                  <a:srgbClr val="94A3B8"/>
                </a:solidFill>
              </a:defRPr>
            </a:pPr>
            <a:r>
              <a:t>From classroom pre-order to express zero-queue pickup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3291840" cy="47548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6112" y="1773936"/>
            <a:ext cx="2962656" cy="44988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EA580C"/>
                </a:solidFill>
              </a:defRPr>
            </a:pPr>
            <a:r>
              <a:t>1️⃣ Browse &amp; Add to Cart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• Open progressive web app on smartphone</a:t>
            </a:r>
            <a:br/>
            <a:br/>
            <a:r>
              <a:t>• Filter by 23 campus shops or category (Food, Beverages, Stationery, Snacks)</a:t>
            </a:r>
            <a:br/>
            <a:br/>
            <a:r>
              <a:t>• 100% Pure Vegetarian campus certified menu</a:t>
            </a:r>
            <a:br/>
            <a:br/>
            <a:r>
              <a:t>• Add desired items with custom cooking notes (e.g. 'Extra spicy, no onions')</a:t>
            </a:r>
            <a:br/>
            <a:br/>
            <a:r>
              <a:t>• Real-time price and split preview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1645920"/>
            <a:ext cx="3291840" cy="47548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53712" y="1773936"/>
            <a:ext cx="2962656" cy="44988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0284C7"/>
                </a:solidFill>
              </a:defRPr>
            </a:pPr>
            <a:r>
              <a:t>2️⃣ Choose Slot &amp; Checkout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• Select immediate prep or scheduled break time slot</a:t>
            </a:r>
            <a:br/>
            <a:br/>
            <a:r>
              <a:t>• Choose payment: UPI Split Gateway or Cash on Pickup Counter</a:t>
            </a:r>
            <a:br/>
            <a:br/>
            <a:r>
              <a:t>• Automatic token generation (e.g. #ORD-104)</a:t>
            </a:r>
            <a:br/>
            <a:br/>
            <a:r>
              <a:t>• Instant dispatch to designated shop's kitchen dashboard</a:t>
            </a:r>
            <a:br/>
            <a:br/>
            <a:r>
              <a:t>• Auto-deduction commission recorded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046720" y="1645920"/>
            <a:ext cx="3291840" cy="47548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11312" y="1773936"/>
            <a:ext cx="2962656" cy="44988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10B981"/>
                </a:solidFill>
              </a:defRPr>
            </a:pPr>
            <a:r>
              <a:t>3️⃣ Express Pickup &amp; Bell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• Kitchen packs items in advance</a:t>
            </a:r>
            <a:br/>
            <a:br/>
            <a:r>
              <a:t>• Web Audio 4-tone chime + Voice announcement rings on student screen</a:t>
            </a:r>
            <a:br/>
            <a:br/>
            <a:r>
              <a:t>• Glowing green pickup token pops up</a:t>
            </a:r>
            <a:br/>
            <a:br/>
            <a:r>
              <a:t>• Walk to counter, show digital token, grab packed meal in 10 seconds!</a:t>
            </a:r>
            <a:br/>
            <a:br/>
            <a:r>
              <a:t>• Rate experience with 1-5 stars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1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698480" cy="3200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1100" b="1">
                <a:solidFill>
                  <a:srgbClr val="EA580C"/>
                </a:solidFill>
              </a:defRPr>
            </a:pPr>
            <a:r>
              <a:t>REAL-TIME PIPELINE &amp; FRESHNESS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21792"/>
            <a:ext cx="10698480" cy="59436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Live 4-Stage Tracking &amp; 20-Min Freshness Timer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43000"/>
            <a:ext cx="10698480" cy="3200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1100">
                <a:solidFill>
                  <a:srgbClr val="94A3B8"/>
                </a:solidFill>
              </a:defRPr>
            </a:pPr>
            <a:r>
              <a:t>Immediate visual, acoustic, and voice status feedback across student and shop screens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5669280" cy="10515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6112" y="1773936"/>
            <a:ext cx="5340096" cy="79552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F59E0B"/>
                </a:solidFill>
              </a:defRPr>
            </a:pPr>
            <a:r>
              <a:t>📝  1. Placed (Pending)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Order logged in MongoDB; dispatched to specific shop dashboard.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788920"/>
            <a:ext cx="5669280" cy="10515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6112" y="2916936"/>
            <a:ext cx="5340096" cy="79552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EA580C"/>
                </a:solidFill>
              </a:defRPr>
            </a:pPr>
            <a:r>
              <a:t>🍳  2. Preparing (Cooking/Packing)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Shop kitchen prepares hot meal or mart staff packs items.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3931920"/>
            <a:ext cx="5669280" cy="10515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4059935"/>
            <a:ext cx="5340096" cy="79552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10B981"/>
                </a:solidFill>
              </a:defRPr>
            </a:pPr>
            <a:r>
              <a:t>🔔  3. Ready for Pickup (Alert Triggers)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Web Audio 4-tone harmonic chime + 20-min freshness timer active!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5074920"/>
            <a:ext cx="5669280" cy="10515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6112" y="5202936"/>
            <a:ext cx="5340096" cy="79552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0284C7"/>
                </a:solidFill>
              </a:defRPr>
            </a:pPr>
            <a:r>
              <a:t>✅  4. Completed (Handed Over)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Order marked finished; 4-digit PIN verified &amp; invoice generated.</a:t>
            </a:r>
          </a:p>
        </p:txBody>
      </p:sp>
      <p:pic>
        <p:nvPicPr>
          <p:cNvPr id="14" name="Picture 13" descr="mobile_pickup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1645920"/>
            <a:ext cx="4663440" cy="44805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1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698480" cy="3200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1100" b="1">
                <a:solidFill>
                  <a:srgbClr val="EA580C"/>
                </a:solidFill>
              </a:defRPr>
            </a:pPr>
            <a:r>
              <a:t>BUSINESS MODEL &amp; MONETIZATION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21792"/>
            <a:ext cx="10698480" cy="59436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Fintech Revenue Split Architecture (Platform Profit)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43000"/>
            <a:ext cx="10698480" cy="3200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1100">
                <a:solidFill>
                  <a:srgbClr val="94A3B8"/>
                </a:solidFill>
              </a:defRPr>
            </a:pPr>
            <a:r>
              <a:t>Automated ₹5.00 packaging fee distribution model for sustainable platform revenue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5669280" cy="12344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6112" y="1773936"/>
            <a:ext cx="5340096" cy="978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EA580C"/>
                </a:solidFill>
              </a:defRPr>
            </a:pPr>
            <a:r>
              <a:t>💰  ₹5.00 Pre-Packaging Fee Model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Every pre-order includes a nominal ₹5.00 packaging and convenience charge.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971800"/>
            <a:ext cx="5669280" cy="12344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6112" y="3099816"/>
            <a:ext cx="5340096" cy="978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10B981"/>
                </a:solidFill>
              </a:defRPr>
            </a:pPr>
            <a:r>
              <a:t>👑  ₹2.50 Platform Profit (Deepak Sharma)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₹2.50 is routed directly to the Platform Founder (Deepak) as pure net service commission.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4297680"/>
            <a:ext cx="5669280" cy="12344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4425696"/>
            <a:ext cx="5340096" cy="978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0284C7"/>
                </a:solidFill>
              </a:defRPr>
            </a:pPr>
            <a:r>
              <a:t>📦  ₹2.50 Vendor Packaging Cost Share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₹2.50 is credited to the shopkeeper to cover disposable boxes, carry bags, and cutlery.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5623560"/>
            <a:ext cx="5669280" cy="8686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6112" y="5751576"/>
            <a:ext cx="5340096" cy="61264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A855F7"/>
                </a:solidFill>
              </a:defRPr>
            </a:pPr>
            <a:r>
              <a:t>⚡  Instant Split Routing Simulation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Supports Razorpay Route / Cashfree Split automated transfers directly to linked bank UPI VPAs.</a:t>
            </a:r>
          </a:p>
        </p:txBody>
      </p:sp>
      <p:pic>
        <p:nvPicPr>
          <p:cNvPr id="14" name="Picture 13" descr="revenue_spli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1645920"/>
            <a:ext cx="4663440" cy="48463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1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698480" cy="3200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1100" b="1">
                <a:solidFill>
                  <a:srgbClr val="EA580C"/>
                </a:solidFill>
              </a:defRPr>
            </a:pPr>
            <a:r>
              <a:t>COMMISSION SECURITY &amp; CASH MANAGEMENT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21792"/>
            <a:ext cx="10698480" cy="59436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Auto-Deduction Live Cash Ledger System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43000"/>
            <a:ext cx="10698480" cy="3200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1100">
                <a:solidFill>
                  <a:srgbClr val="94A3B8"/>
                </a:solidFill>
              </a:defRPr>
            </a:pPr>
            <a:r>
              <a:t>Solving commission leakage when students pay physical cash at the counter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5212080" cy="228600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6112" y="1773936"/>
            <a:ext cx="4882896" cy="202996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EF4444"/>
                </a:solidFill>
              </a:defRPr>
            </a:pPr>
            <a:r>
              <a:t>💵 The Cash Payment Challenge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When students pay cash on pickup, the shopkeeper collects 100% of the money (Food + ₹5.00 Packaging Fee).</a:t>
            </a:r>
            <a:br/>
            <a:br/>
            <a:r>
              <a:t>Without a ledger, the platform owner risks losing the ₹2.50 commission share on cash transactions.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645920"/>
            <a:ext cx="5212080" cy="228600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2512" y="1773936"/>
            <a:ext cx="4882896" cy="202996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10B981"/>
                </a:solidFill>
              </a:defRPr>
            </a:pPr>
            <a:r>
              <a:t>⚡ The Auto-Deduction Solution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• Automatic debt recording: ₹2.50 recorded under shop's 'Pending Commission Due'</a:t>
            </a:r>
            <a:br/>
            <a:br/>
            <a:r>
              <a:t>• Automated Offset: Deducted automatically from the shop's next online UPI settlement</a:t>
            </a:r>
            <a:br/>
            <a:br/>
            <a:r>
              <a:t>• Zero Commission Leakage for Super Admin Deepak!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4114800"/>
            <a:ext cx="5212080" cy="228600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4242816"/>
            <a:ext cx="4882896" cy="202996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0284C7"/>
                </a:solidFill>
              </a:defRPr>
            </a:pPr>
            <a:r>
              <a:t>📊 Live Multi-Shop Balances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Super Admin dashboard provides real-time visibility into all 23 shop ledgers:</a:t>
            </a:r>
            <a:br/>
            <a:br/>
            <a:r>
              <a:t>• Total Orders &amp; Gross Merchandise Value (GMV)</a:t>
            </a:r>
            <a:br/>
            <a:r>
              <a:t>• Online vs. Cash Orders breakdown</a:t>
            </a:r>
            <a:br/>
            <a:r>
              <a:t>• Net Commission Due per outlet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4114800"/>
            <a:ext cx="5212080" cy="228600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82512" y="4242816"/>
            <a:ext cx="4882896" cy="202996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A855F7"/>
                </a:solidFill>
              </a:defRPr>
            </a:pPr>
            <a:r>
              <a:t>🤝 1-Click Manual Settlement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Super Admin can click 'Settle Cash Ledger' once shopkeeper clears physical cash balances, instantly generating a timestamped audit record.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1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698480" cy="3200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1100" b="1">
                <a:solidFill>
                  <a:srgbClr val="EA580C"/>
                </a:solidFill>
              </a:defRPr>
            </a:pPr>
            <a:r>
              <a:t>ROLE-BASED ACCESS CONTROL (RBAC)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21792"/>
            <a:ext cx="10698480" cy="59436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Multi-Shop Counter Isolation &amp; Super Admin Control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43000"/>
            <a:ext cx="10698480" cy="3200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1100">
                <a:solidFill>
                  <a:srgbClr val="94A3B8"/>
                </a:solidFill>
              </a:defRPr>
            </a:pPr>
            <a:r>
              <a:t>Dedicated shop accounts with centralized Super Admin authority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5669280" cy="12344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6112" y="1773936"/>
            <a:ext cx="5340096" cy="978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EA580C"/>
                </a:solidFill>
              </a:defRPr>
            </a:pPr>
            <a:r>
              <a:t>🔒  Counter-Specific Order Isolation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Rainbow Canteen, Chai Nagri, or Photo Shop staff only see orders placed for their specific outlet.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971800"/>
            <a:ext cx="5669280" cy="12344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6112" y="3099816"/>
            <a:ext cx="5340096" cy="978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0284C7"/>
                </a:solidFill>
              </a:defRPr>
            </a:pPr>
            <a:r>
              <a:t>👑  Super Admin Master View (Deepak)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Deepak Sharma has omniscient master view with an instant shop filter switcher and live revenue charts.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4297680"/>
            <a:ext cx="5669280" cy="12344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4425696"/>
            <a:ext cx="5340096" cy="978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10B981"/>
                </a:solidFill>
              </a:defRPr>
            </a:pPr>
            <a:r>
              <a:t>🔑  23 Dedicated Shop Admin Logins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Stored securely in Shop_Admin_Credentials/ folder for each shop manager (e.g. rainbow@campusmart.in).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5623560"/>
            <a:ext cx="5669280" cy="8686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6112" y="5751576"/>
            <a:ext cx="5340096" cy="61264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A855F7"/>
                </a:solidFill>
              </a:defRPr>
            </a:pPr>
            <a:r>
              <a:t>🛡️  Staff Approval Workflow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New counter staff registrations require explicit Super Admin approval before dashboard access.</a:t>
            </a:r>
          </a:p>
        </p:txBody>
      </p:sp>
      <p:pic>
        <p:nvPicPr>
          <p:cNvPr id="14" name="Picture 13" descr="admi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1645920"/>
            <a:ext cx="4663440" cy="48463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1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698480" cy="3200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1100" b="1">
                <a:solidFill>
                  <a:srgbClr val="EA580C"/>
                </a:solidFill>
              </a:defRPr>
            </a:pPr>
            <a:r>
              <a:t>CUSTOMER FEEDBACK &amp; QUALITY CONTROL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21792"/>
            <a:ext cx="10698480" cy="59436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Student Star Ratings &amp; Sentiment Analytics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43000"/>
            <a:ext cx="10698480" cy="3200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1100">
                <a:solidFill>
                  <a:srgbClr val="94A3B8"/>
                </a:solidFill>
              </a:defRPr>
            </a:pPr>
            <a:r>
              <a:t>Maintaining high food quality and hygiene standards across campus outlets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5669280" cy="13258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6112" y="1773936"/>
            <a:ext cx="5340096" cy="10698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F59E0B"/>
                </a:solidFill>
              </a:defRPr>
            </a:pPr>
            <a:r>
              <a:t>⭐ 1-5 Star Interactive Ratings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Students can rate each completed meal with interactive gold stars directly from their order history.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3154680"/>
            <a:ext cx="5669280" cy="13258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6112" y="3282696"/>
            <a:ext cx="5340096" cy="10698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10B981"/>
                </a:solidFill>
              </a:defRPr>
            </a:pPr>
            <a:r>
              <a:t>🏷️ 1-Tap Sentiment Tags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Quick impression feedback tags: '⚡ Fast Pickup', '🍲 Delicious Taste', '✨ Hygienic &amp; Fresh', '📦 Good Packaging'.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4663440"/>
            <a:ext cx="5669280" cy="13258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4791455"/>
            <a:ext cx="5340096" cy="106984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0284C7"/>
                </a:solidFill>
              </a:defRPr>
            </a:pPr>
            <a:r>
              <a:t>📊 Admin Quality Analytics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Admin analytics dashboard displays satisfaction trends, total review counts, and 5-star distribution graphs.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766560" y="1645920"/>
            <a:ext cx="4663440" cy="4343400"/>
          </a:xfrm>
          <a:prstGeom prst="roundRect">
            <a:avLst/>
          </a:prstGeom>
          <a:solidFill>
            <a:srgbClr val="1E293B"/>
          </a:solidFill>
          <a:ln w="2540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949440" y="2011680"/>
            <a:ext cx="429768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4000" b="1">
                <a:solidFill>
                  <a:srgbClr val="F8FAFC"/>
                </a:solidFill>
              </a:defRPr>
            </a:pPr>
            <a:r>
              <a:t>4.9 / 5.0</a:t>
            </a:r>
          </a:p>
          <a:p>
            <a:pPr algn="ctr">
              <a:spcAft>
                <a:spcPts val="1200"/>
              </a:spcAft>
              <a:defRPr sz="2800">
                <a:solidFill>
                  <a:srgbClr val="F59E0B"/>
                </a:solidFill>
              </a:defRPr>
            </a:pPr>
            <a:r>
              <a:t>★★★★★</a:t>
            </a:r>
          </a:p>
          <a:p>
            <a:pPr algn="ctr">
              <a:spcAft>
                <a:spcPts val="1600"/>
              </a:spcAft>
              <a:defRPr sz="1300">
                <a:solidFill>
                  <a:srgbClr val="94A3B8"/>
                </a:solidFill>
              </a:defRPr>
            </a:pPr>
            <a:r>
              <a:t>Verified Campus Rating Score</a:t>
            </a:r>
            <a:br/>
            <a:r>
              <a:t>Based on 100% Real Student Feedback</a:t>
            </a:r>
          </a:p>
          <a:p>
            <a:pPr algn="ctr">
              <a:defRPr sz="1200" b="1">
                <a:solidFill>
                  <a:srgbClr val="10B981"/>
                </a:solidFill>
              </a:defRPr>
            </a:pPr>
            <a:r>
              <a:t>[⚡ Fast Pickup]  [🍲 Delicious]  [✨ Hygienic]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1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698480" cy="3200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1100" b="1">
                <a:solidFill>
                  <a:srgbClr val="EA580C"/>
                </a:solidFill>
              </a:defRPr>
            </a:pPr>
            <a:r>
              <a:t>ENGINEERING &amp; SYSTEM ARCHITECTURE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21792"/>
            <a:ext cx="10698480" cy="59436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Lightweight, Modern Full-Stack Technology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43000"/>
            <a:ext cx="10698480" cy="3200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1100">
                <a:solidFill>
                  <a:srgbClr val="94A3B8"/>
                </a:solidFill>
              </a:defRPr>
            </a:pPr>
            <a:r>
              <a:t>Zero client-side build complexity; ultra-fast response times on campus Wi-Fi / 4G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5669280" cy="12344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6112" y="1773936"/>
            <a:ext cx="5340096" cy="978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EA580C"/>
                </a:solidFill>
              </a:defRPr>
            </a:pPr>
            <a:r>
              <a:t>🌐  Frontend: HTML5 + CSS3 + Vanilla JS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Clean mobile-first glassmorphism UI; instant page load without downloading 100MB+ node_modules.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31520" y="2971800"/>
            <a:ext cx="5669280" cy="12344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96112" y="3099816"/>
            <a:ext cx="5340096" cy="978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0284C7"/>
                </a:solidFill>
              </a:defRPr>
            </a:pPr>
            <a:r>
              <a:t>⚡  Backend: Python Flask REST API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24/7 Render Cloud API serving 1,963+ items, orders pipeline, split engine &amp; RBAC.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4297680"/>
            <a:ext cx="5669280" cy="123444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96112" y="4425696"/>
            <a:ext cx="5340096" cy="9784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10B981"/>
                </a:solidFill>
              </a:defRPr>
            </a:pPr>
            <a:r>
              <a:t>🍃  Database: MongoDB NoSQL JSON Store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Flexible JSON document persistence for 26 accounts, 1,963+ pure veg food items &amp; 23 shops.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5623560"/>
            <a:ext cx="5669280" cy="86868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6112" y="5751576"/>
            <a:ext cx="5340096" cy="612647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A855F7"/>
                </a:solidFill>
              </a:defRPr>
            </a:pPr>
            <a:r>
              <a:t>🔊  Audio Engine: Web Audio API &amp; TTS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Browser-native oscillator chime synthesizer and Text-To-Speech speech synthesis engine.</a:t>
            </a:r>
          </a:p>
        </p:txBody>
      </p:sp>
      <p:pic>
        <p:nvPicPr>
          <p:cNvPr id="14" name="Picture 13" descr="tec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6560" y="1645920"/>
            <a:ext cx="4663440" cy="484632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1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698480" cy="3200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1100" b="1">
                <a:solidFill>
                  <a:srgbClr val="EA580C"/>
                </a:solidFill>
              </a:defRPr>
            </a:pPr>
            <a:r>
              <a:t>STRATEGIC VISION &amp; SCALABILITY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21792"/>
            <a:ext cx="10698480" cy="59436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🚀 Future Goals &amp; Strategic Project Roadmap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43000"/>
            <a:ext cx="10698480" cy="3200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1100">
                <a:solidFill>
                  <a:srgbClr val="94A3B8"/>
                </a:solidFill>
              </a:defRPr>
            </a:pPr>
            <a:r>
              <a:t>Expanding Campus Mart into an all-in-one smart campus lifestyle super-app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5212080" cy="457200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6112" y="1773936"/>
            <a:ext cx="4882896" cy="43159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EA580C"/>
                </a:solidFill>
              </a:defRPr>
            </a:pPr>
            <a:r>
              <a:t>📦 Gate 2 Smart Parcel Locker Hub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• Courier packages (Amazon, Flipkart, Bluedart) delivered to Gate No. 2</a:t>
            </a:r>
            <a:br/>
            <a:br/>
            <a:r>
              <a:t>• Campus Runner Fleet brings parcels straight to hostel room doors</a:t>
            </a:r>
            <a:br/>
            <a:br/>
            <a:r>
              <a:t>• 4-Digit Secret Delivery PIN verification protects every package</a:t>
            </a:r>
            <a:br/>
            <a:br/>
            <a:r>
              <a:t>• Automated courier SMS &amp; tracking sync</a:t>
            </a:r>
            <a:br/>
            <a:br/>
            <a:r>
              <a:t>• Eliminates 800m daily walking friction for hostellers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2512" y="1773936"/>
            <a:ext cx="4882896" cy="431596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0284C7"/>
                </a:solidFill>
              </a:defRPr>
            </a:pPr>
            <a:r>
              <a:t>💈 Men's Salon &amp; Campus Super-App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• New Look Men's Salon Virtual Queue &amp; zero-wait barber chair reservation</a:t>
            </a:r>
            <a:br/>
            <a:br/>
            <a:r>
              <a:t>• Real-time waiting time estimation before leaving hostel room</a:t>
            </a:r>
            <a:br/>
            <a:br/>
            <a:r>
              <a:t>• 1-Click Group Bill Split with custom share calculation</a:t>
            </a:r>
            <a:br/>
            <a:br/>
            <a:r>
              <a:t>• Direct QR Code scanner for 2-second meal handover</a:t>
            </a:r>
            <a:br/>
            <a:br/>
            <a:r>
              <a:t>• Multi-Campus University Expansion across North India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1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20040"/>
            <a:ext cx="10698480" cy="3200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1100" b="1">
                <a:solidFill>
                  <a:srgbClr val="EA580C"/>
                </a:solidFill>
              </a:defRPr>
            </a:pPr>
            <a:r>
              <a:t>MEASURABLE IMPACT &amp; PROJECT ACHIEVEMENTS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21792"/>
            <a:ext cx="10698480" cy="59436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2200" b="1">
                <a:solidFill>
                  <a:srgbClr val="F8FAFC"/>
                </a:solidFill>
              </a:defRPr>
            </a:pPr>
            <a:r>
              <a:t>Current Campus Impact &amp; Measured Value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143000"/>
            <a:ext cx="10698480" cy="320040"/>
          </a:xfrm>
          <a:prstGeom prst="rect">
            <a:avLst/>
          </a:prstGeom>
          <a:noFill/>
        </p:spPr>
        <p:txBody>
          <a:bodyPr wrap="square" tIns="0" bIns="0">
            <a:spAutoFit/>
          </a:bodyPr>
          <a:lstStyle/>
          <a:p>
            <a:pPr>
              <a:defRPr sz="1100">
                <a:solidFill>
                  <a:srgbClr val="94A3B8"/>
                </a:solidFill>
              </a:defRPr>
            </a:pPr>
            <a:r>
              <a:t>Quantifiable time savings for students and revenue clarity for platform &amp; shop owners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5212080" cy="44805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96112" y="1773936"/>
            <a:ext cx="4882896" cy="42245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10B981"/>
                </a:solidFill>
              </a:defRPr>
            </a:pPr>
            <a:r>
              <a:t>🌟 Key Campus Achievements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• Saves 15-20 minutes during every lecture break</a:t>
            </a:r>
            <a:br/>
            <a:br/>
            <a:r>
              <a:t>• 100% elimination of physical queue bottlenecks</a:t>
            </a:r>
            <a:br/>
            <a:br/>
            <a:r>
              <a:t>• Zero missed classes or late lecture entries</a:t>
            </a:r>
            <a:br/>
            <a:br/>
            <a:r>
              <a:t>• 100% Pure Vegetarian certified dining across 23 Outlets</a:t>
            </a:r>
            <a:br/>
            <a:br/>
            <a:r>
              <a:t>• Automated ₹2.50 revenue split with zero cash leakage</a:t>
            </a:r>
            <a:br/>
            <a:br/>
            <a:r>
              <a:t>• Web Audio chimes &amp; synthesized voice pickup alerts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0" y="1645920"/>
            <a:ext cx="5212080" cy="4480560"/>
          </a:xfrm>
          <a:prstGeom prst="roundRect">
            <a:avLst/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82512" y="1773936"/>
            <a:ext cx="4882896" cy="42245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400"/>
              </a:spcAft>
              <a:defRPr sz="1400" b="1">
                <a:solidFill>
                  <a:srgbClr val="F59E0B"/>
                </a:solidFill>
              </a:defRPr>
            </a:pPr>
            <a:r>
              <a:t>👑 Business Model Highlights</a:t>
            </a:r>
          </a:p>
          <a:p>
            <a:pPr>
              <a:defRPr sz="1100">
                <a:solidFill>
                  <a:srgbClr val="94A3B8"/>
                </a:solidFill>
              </a:defRPr>
            </a:pPr>
            <a:r>
              <a:t>• ₹2.50 Platform Profit per pre-order directly to Deepak Sharma</a:t>
            </a:r>
            <a:br/>
            <a:br/>
            <a:r>
              <a:t>• ₹2.50 Shopkeeper Packaging Material Share</a:t>
            </a:r>
            <a:br/>
            <a:br/>
            <a:r>
              <a:t>• Auto-Deduction Live Cash Ledger protects all cash orders</a:t>
            </a:r>
            <a:br/>
            <a:br/>
            <a:r>
              <a:t>• Role-Based Access Control for all 23 campus food/stationery shops</a:t>
            </a:r>
            <a:br/>
            <a:br/>
            <a:r>
              <a:t>• High customer satisfaction score (4.9 / 5.0 ⭐)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1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1097280"/>
            <a:ext cx="9966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1300" b="1">
                <a:solidFill>
                  <a:srgbClr val="10B981"/>
                </a:solidFill>
              </a:defRPr>
            </a:pPr>
            <a:r>
              <a:t>★ PROJECT SUMMARY &amp; CONCLUSION</a:t>
            </a:r>
          </a:p>
          <a:p>
            <a:pPr algn="ctr">
              <a:spcAft>
                <a:spcPts val="1200"/>
              </a:spcAft>
              <a:defRPr sz="4600" b="1">
                <a:solidFill>
                  <a:srgbClr val="F8FAFC"/>
                </a:solidFill>
              </a:defRPr>
            </a:pPr>
            <a:r>
              <a:t>Thank You!</a:t>
            </a:r>
          </a:p>
          <a:p>
            <a:pPr algn="ctr">
              <a:spcAft>
                <a:spcPts val="2400"/>
              </a:spcAft>
              <a:defRPr sz="1500">
                <a:solidFill>
                  <a:srgbClr val="CBD5E1"/>
                </a:solidFill>
              </a:defRPr>
            </a:pPr>
            <a:r>
              <a:t>Campus Mart successfully bridges the gap between campus students and food outlets,</a:t>
            </a:r>
            <a:br/>
            <a:r>
              <a:t>delivering a lightning-fast, queue-free, and digitally automated pre-ordering ecosystem.</a:t>
            </a:r>
          </a:p>
          <a:p>
            <a:pPr algn="ctr">
              <a:spcAft>
                <a:spcPts val="2000"/>
              </a:spcAft>
              <a:defRPr sz="1400" b="1">
                <a:solidFill>
                  <a:srgbClr val="FDBA74"/>
                </a:solidFill>
              </a:defRPr>
            </a:pPr>
            <a:r>
              <a:t>👤 Presented By: Deepak Sharma  |  Roll No: TCA2568124</a:t>
            </a:r>
            <a:br/>
            <a:r>
              <a:t>🏛️ Department of Computer Applications (BCA)</a:t>
            </a:r>
            <a:br/>
            <a:r>
              <a:t>🌐 Live Platform: https://campusmart.online</a:t>
            </a:r>
          </a:p>
          <a:p>
            <a:pPr algn="ctr">
              <a:defRPr sz="1600" b="1">
                <a:solidFill>
                  <a:srgbClr val="EA580C"/>
                </a:solidFill>
              </a:defRPr>
            </a:pPr>
            <a:r>
              <a:t>💬 Ready for Live Demonstration, Source Code Walkthrough &amp; Viva Q&amp;A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